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8" r:id="rId9"/>
    <p:sldId id="267" r:id="rId10"/>
    <p:sldId id="264" r:id="rId11"/>
    <p:sldId id="265" r:id="rId12"/>
    <p:sldId id="266"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915E"/>
    <a:srgbClr val="002060"/>
    <a:srgbClr val="B47F4B"/>
    <a:srgbClr val="C1C1C1"/>
    <a:srgbClr val="A16B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83B876B-552B-40EB-B769-F2EF6DAE794F}" type="datetimeFigureOut">
              <a:rPr lang="de-DE" smtClean="0"/>
              <a:t>22.04.2020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92353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83B876B-552B-40EB-B769-F2EF6DAE794F}" type="datetimeFigureOut">
              <a:rPr lang="de-DE" smtClean="0"/>
              <a:t>22.04.2020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17299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83B876B-552B-40EB-B769-F2EF6DAE794F}" type="datetimeFigureOut">
              <a:rPr lang="de-DE" smtClean="0"/>
              <a:t>22.04.2020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185138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83B876B-552B-40EB-B769-F2EF6DAE794F}" type="datetimeFigureOut">
              <a:rPr lang="de-DE" smtClean="0"/>
              <a:t>22.04.2020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24129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83B876B-552B-40EB-B769-F2EF6DAE794F}" type="datetimeFigureOut">
              <a:rPr lang="de-DE" smtClean="0"/>
              <a:t>22.04.2020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276920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83B876B-552B-40EB-B769-F2EF6DAE794F}" type="datetimeFigureOut">
              <a:rPr lang="de-DE" smtClean="0"/>
              <a:t>22.04.2020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313006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83B876B-552B-40EB-B769-F2EF6DAE794F}" type="datetimeFigureOut">
              <a:rPr lang="de-DE" smtClean="0"/>
              <a:t>22.04.2020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77837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83B876B-552B-40EB-B769-F2EF6DAE794F}" type="datetimeFigureOut">
              <a:rPr lang="de-DE" smtClean="0"/>
              <a:t>22.04.2020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91333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3B876B-552B-40EB-B769-F2EF6DAE794F}" type="datetimeFigureOut">
              <a:rPr lang="de-DE" smtClean="0"/>
              <a:t>22.04.2020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281908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483B876B-552B-40EB-B769-F2EF6DAE794F}" type="datetimeFigureOut">
              <a:rPr lang="de-DE" smtClean="0"/>
              <a:t>22.04.2020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248425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483B876B-552B-40EB-B769-F2EF6DAE794F}" type="datetimeFigureOut">
              <a:rPr lang="de-DE" smtClean="0"/>
              <a:t>22.04.2020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30D28DE-9C48-4307-A9DC-D9DB5B3A851D}" type="slidenum">
              <a:rPr lang="de-DE" smtClean="0"/>
              <a:t>‹Nr.›</a:t>
            </a:fld>
            <a:endParaRPr lang="de-DE"/>
          </a:p>
        </p:txBody>
      </p:sp>
    </p:spTree>
    <p:extLst>
      <p:ext uri="{BB962C8B-B14F-4D97-AF65-F5344CB8AC3E}">
        <p14:creationId xmlns:p14="http://schemas.microsoft.com/office/powerpoint/2010/main" val="186668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ctr"/>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B876B-552B-40EB-B769-F2EF6DAE794F}" type="datetimeFigureOut">
              <a:rPr lang="de-DE" smtClean="0"/>
              <a:t>22.04.2020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D28DE-9C48-4307-A9DC-D9DB5B3A851D}" type="slidenum">
              <a:rPr lang="de-DE" smtClean="0"/>
              <a:t>‹Nr.›</a:t>
            </a:fld>
            <a:endParaRPr lang="de-DE"/>
          </a:p>
        </p:txBody>
      </p:sp>
    </p:spTree>
    <p:extLst>
      <p:ext uri="{BB962C8B-B14F-4D97-AF65-F5344CB8AC3E}">
        <p14:creationId xmlns:p14="http://schemas.microsoft.com/office/powerpoint/2010/main" val="123730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normAutofit/>
          </a:bodyPr>
          <a:lstStyle/>
          <a:p>
            <a:pPr>
              <a:lnSpc>
                <a:spcPct val="107000"/>
              </a:lnSpc>
              <a:spcAft>
                <a:spcPts val="800"/>
              </a:spcAft>
            </a:pPr>
            <a:r>
              <a:rPr lang="de-DE" sz="4000" b="1" dirty="0">
                <a:effectLst/>
                <a:latin typeface="Calibri" panose="020F0502020204030204" pitchFamily="34" charset="0"/>
                <a:ea typeface="Calibri" panose="020F0502020204030204" pitchFamily="34" charset="0"/>
                <a:cs typeface="Times New Roman" panose="02020603050405020304" pitchFamily="18" charset="0"/>
              </a:rPr>
              <a:t>Das Spruchband am Goldenen Dachl </a:t>
            </a:r>
            <a:endParaRPr lang="de-DE" sz="4000" b="1" dirty="0"/>
          </a:p>
        </p:txBody>
      </p:sp>
      <p:sp>
        <p:nvSpPr>
          <p:cNvPr id="3" name="Untertitel 2"/>
          <p:cNvSpPr>
            <a:spLocks noGrp="1"/>
          </p:cNvSpPr>
          <p:nvPr>
            <p:ph type="subTitle" idx="1"/>
          </p:nvPr>
        </p:nvSpPr>
        <p:spPr/>
        <p:txBody>
          <a:bodyPr>
            <a:normAutofit fontScale="62500" lnSpcReduction="20000"/>
          </a:bodyPr>
          <a:lstStyle/>
          <a:p>
            <a:pPr algn="l"/>
            <a:r>
              <a:rPr lang="de-DE" dirty="0"/>
              <a:t>  </a:t>
            </a:r>
          </a:p>
          <a:p>
            <a:pPr algn="l"/>
            <a:endParaRPr lang="de-DE" sz="1800" b="1" i="1" dirty="0"/>
          </a:p>
          <a:p>
            <a:pPr algn="l"/>
            <a:endParaRPr lang="de-DE" sz="1800" b="1" i="1" dirty="0"/>
          </a:p>
          <a:p>
            <a:pPr algn="l"/>
            <a:endParaRPr lang="de-DE" sz="1800" b="1" i="1" dirty="0"/>
          </a:p>
          <a:p>
            <a:pPr algn="l"/>
            <a:r>
              <a:rPr lang="de-DE" sz="2600" b="1" i="1" dirty="0"/>
              <a:t>von Erhard Maroschek </a:t>
            </a:r>
          </a:p>
          <a:p>
            <a:pPr algn="l"/>
            <a:r>
              <a:rPr lang="de-DE" sz="2600" b="1" i="1" dirty="0"/>
              <a:t>Innsbruck, im Dezember 2014</a:t>
            </a:r>
          </a:p>
        </p:txBody>
      </p:sp>
    </p:spTree>
    <p:extLst>
      <p:ext uri="{BB962C8B-B14F-4D97-AF65-F5344CB8AC3E}">
        <p14:creationId xmlns:p14="http://schemas.microsoft.com/office/powerpoint/2010/main" val="375289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t="22738" b="25469"/>
          <a:stretch/>
        </p:blipFill>
        <p:spPr>
          <a:xfrm>
            <a:off x="2309646" y="509666"/>
            <a:ext cx="7572707" cy="5546360"/>
          </a:xfrm>
          <a:prstGeom prst="rect">
            <a:avLst/>
          </a:prstGeom>
        </p:spPr>
      </p:pic>
      <p:sp>
        <p:nvSpPr>
          <p:cNvPr id="2" name="Textfeld 1">
            <a:extLst>
              <a:ext uri="{FF2B5EF4-FFF2-40B4-BE49-F238E27FC236}">
                <a16:creationId xmlns:a16="http://schemas.microsoft.com/office/drawing/2014/main" id="{7DEF357C-2D97-45C4-A7CE-A2127C7D36C6}"/>
              </a:ext>
            </a:extLst>
          </p:cNvPr>
          <p:cNvSpPr txBox="1"/>
          <p:nvPr/>
        </p:nvSpPr>
        <p:spPr>
          <a:xfrm>
            <a:off x="7688062" y="985421"/>
            <a:ext cx="1837678" cy="369332"/>
          </a:xfrm>
          <a:prstGeom prst="rect">
            <a:avLst/>
          </a:prstGeom>
          <a:noFill/>
        </p:spPr>
        <p:txBody>
          <a:bodyPr wrap="square" rtlCol="0">
            <a:spAutoFit/>
          </a:bodyPr>
          <a:lstStyle/>
          <a:p>
            <a:r>
              <a:rPr lang="de-DE" dirty="0"/>
              <a:t>Q(U)I(S)</a:t>
            </a:r>
          </a:p>
        </p:txBody>
      </p:sp>
      <p:sp>
        <p:nvSpPr>
          <p:cNvPr id="3" name="Rechteck 2">
            <a:extLst>
              <a:ext uri="{FF2B5EF4-FFF2-40B4-BE49-F238E27FC236}">
                <a16:creationId xmlns:a16="http://schemas.microsoft.com/office/drawing/2014/main" id="{C1A51FF1-5A3A-4ACE-A8E3-CA935527A12C}"/>
              </a:ext>
            </a:extLst>
          </p:cNvPr>
          <p:cNvSpPr/>
          <p:nvPr/>
        </p:nvSpPr>
        <p:spPr>
          <a:xfrm>
            <a:off x="7377344" y="985421"/>
            <a:ext cx="1411549" cy="47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Q(u)I(S)</a:t>
            </a:r>
          </a:p>
        </p:txBody>
      </p:sp>
      <p:sp>
        <p:nvSpPr>
          <p:cNvPr id="4" name="Rechteck 3">
            <a:extLst>
              <a:ext uri="{FF2B5EF4-FFF2-40B4-BE49-F238E27FC236}">
                <a16:creationId xmlns:a16="http://schemas.microsoft.com/office/drawing/2014/main" id="{A0B5BEDF-1541-4CC2-8D9D-EC6868FDFA00}"/>
              </a:ext>
            </a:extLst>
          </p:cNvPr>
          <p:cNvSpPr/>
          <p:nvPr/>
        </p:nvSpPr>
        <p:spPr>
          <a:xfrm>
            <a:off x="7688062" y="2876365"/>
            <a:ext cx="2015231" cy="47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(RU  EQU) IT S</a:t>
            </a:r>
          </a:p>
        </p:txBody>
      </p:sp>
      <p:sp>
        <p:nvSpPr>
          <p:cNvPr id="6" name="Rechteck 5">
            <a:extLst>
              <a:ext uri="{FF2B5EF4-FFF2-40B4-BE49-F238E27FC236}">
                <a16:creationId xmlns:a16="http://schemas.microsoft.com/office/drawing/2014/main" id="{8449D1CE-8070-4374-BBAD-A155105CC6B6}"/>
              </a:ext>
            </a:extLst>
          </p:cNvPr>
          <p:cNvSpPr/>
          <p:nvPr/>
        </p:nvSpPr>
        <p:spPr>
          <a:xfrm>
            <a:off x="7865615" y="4891596"/>
            <a:ext cx="1411549" cy="577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 M</a:t>
            </a:r>
          </a:p>
        </p:txBody>
      </p:sp>
    </p:spTree>
    <p:extLst>
      <p:ext uri="{BB962C8B-B14F-4D97-AF65-F5344CB8AC3E}">
        <p14:creationId xmlns:p14="http://schemas.microsoft.com/office/powerpoint/2010/main" val="329643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rotWithShape="1">
          <a:blip r:embed="rId2" cstate="print">
            <a:extLst>
              <a:ext uri="{28A0092B-C50C-407E-A947-70E740481C1C}">
                <a14:useLocalDpi xmlns:a14="http://schemas.microsoft.com/office/drawing/2010/main" val="0"/>
              </a:ext>
            </a:extLst>
          </a:blip>
          <a:srcRect l="1488" t="13074" b="18463"/>
          <a:stretch/>
        </p:blipFill>
        <p:spPr bwMode="auto">
          <a:xfrm>
            <a:off x="3390776" y="990723"/>
            <a:ext cx="5673725" cy="4356100"/>
          </a:xfrm>
          <a:prstGeom prst="rect">
            <a:avLst/>
          </a:prstGeom>
          <a:noFill/>
          <a:ln>
            <a:noFill/>
          </a:ln>
        </p:spPr>
      </p:pic>
      <p:sp>
        <p:nvSpPr>
          <p:cNvPr id="3" name="Rechteck 2">
            <a:extLst>
              <a:ext uri="{FF2B5EF4-FFF2-40B4-BE49-F238E27FC236}">
                <a16:creationId xmlns:a16="http://schemas.microsoft.com/office/drawing/2014/main" id="{B36BF9C7-6718-4139-8533-2B2887C8891A}"/>
              </a:ext>
            </a:extLst>
          </p:cNvPr>
          <p:cNvSpPr/>
          <p:nvPr/>
        </p:nvSpPr>
        <p:spPr>
          <a:xfrm>
            <a:off x="7315200" y="1157672"/>
            <a:ext cx="772357" cy="310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N(O)N</a:t>
            </a:r>
          </a:p>
        </p:txBody>
      </p:sp>
      <p:sp>
        <p:nvSpPr>
          <p:cNvPr id="4" name="Rechteck 3">
            <a:extLst>
              <a:ext uri="{FF2B5EF4-FFF2-40B4-BE49-F238E27FC236}">
                <a16:creationId xmlns:a16="http://schemas.microsoft.com/office/drawing/2014/main" id="{723E0DC5-DFAA-4A0A-9E04-6A9D4704B444}"/>
              </a:ext>
            </a:extLst>
          </p:cNvPr>
          <p:cNvSpPr/>
          <p:nvPr/>
        </p:nvSpPr>
        <p:spPr>
          <a:xfrm>
            <a:off x="7395099" y="1970843"/>
            <a:ext cx="994299" cy="443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a:t>
            </a:r>
          </a:p>
        </p:txBody>
      </p:sp>
      <p:sp>
        <p:nvSpPr>
          <p:cNvPr id="5" name="Rechteck 4">
            <a:extLst>
              <a:ext uri="{FF2B5EF4-FFF2-40B4-BE49-F238E27FC236}">
                <a16:creationId xmlns:a16="http://schemas.microsoft.com/office/drawing/2014/main" id="{DA97098B-F477-47E7-9633-FD2E79F91C3D}"/>
              </a:ext>
            </a:extLst>
          </p:cNvPr>
          <p:cNvSpPr/>
          <p:nvPr/>
        </p:nvSpPr>
        <p:spPr>
          <a:xfrm>
            <a:off x="7128769" y="2876365"/>
            <a:ext cx="1748901" cy="552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 (BR)TE IS</a:t>
            </a:r>
          </a:p>
        </p:txBody>
      </p:sp>
      <p:sp>
        <p:nvSpPr>
          <p:cNvPr id="6" name="Rechteck 5">
            <a:extLst>
              <a:ext uri="{FF2B5EF4-FFF2-40B4-BE49-F238E27FC236}">
                <a16:creationId xmlns:a16="http://schemas.microsoft.com/office/drawing/2014/main" id="{C71E0671-74C3-4E1F-9EEB-E6483653D243}"/>
              </a:ext>
            </a:extLst>
          </p:cNvPr>
          <p:cNvSpPr/>
          <p:nvPr/>
        </p:nvSpPr>
        <p:spPr>
          <a:xfrm>
            <a:off x="7315200" y="4127253"/>
            <a:ext cx="1642369"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TI(BUL)(AB)MA</a:t>
            </a:r>
          </a:p>
        </p:txBody>
      </p:sp>
    </p:spTree>
    <p:extLst>
      <p:ext uri="{BB962C8B-B14F-4D97-AF65-F5344CB8AC3E}">
        <p14:creationId xmlns:p14="http://schemas.microsoft.com/office/powerpoint/2010/main" val="59914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rotWithShape="1">
          <a:blip r:embed="rId2" cstate="print">
            <a:extLst>
              <a:ext uri="{28A0092B-C50C-407E-A947-70E740481C1C}">
                <a14:useLocalDpi xmlns:a14="http://schemas.microsoft.com/office/drawing/2010/main" val="0"/>
              </a:ext>
            </a:extLst>
          </a:blip>
          <a:srcRect l="2150" t="15615" b="24595"/>
          <a:stretch/>
        </p:blipFill>
        <p:spPr bwMode="auto">
          <a:xfrm>
            <a:off x="3340099" y="1142999"/>
            <a:ext cx="5635625" cy="3975101"/>
          </a:xfrm>
          <a:prstGeom prst="rect">
            <a:avLst/>
          </a:prstGeom>
          <a:noFill/>
          <a:ln>
            <a:noFill/>
          </a:ln>
        </p:spPr>
      </p:pic>
      <p:sp>
        <p:nvSpPr>
          <p:cNvPr id="3" name="Rechteck 2">
            <a:extLst>
              <a:ext uri="{FF2B5EF4-FFF2-40B4-BE49-F238E27FC236}">
                <a16:creationId xmlns:a16="http://schemas.microsoft.com/office/drawing/2014/main" id="{CD7D61B2-41A3-40D6-934B-FC7CC25E7B7A}"/>
              </a:ext>
            </a:extLst>
          </p:cNvPr>
          <p:cNvSpPr/>
          <p:nvPr/>
        </p:nvSpPr>
        <p:spPr>
          <a:xfrm>
            <a:off x="6986726" y="1429305"/>
            <a:ext cx="1074198" cy="41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S(ED)</a:t>
            </a:r>
          </a:p>
        </p:txBody>
      </p:sp>
      <p:sp>
        <p:nvSpPr>
          <p:cNvPr id="4" name="Rechteck 3">
            <a:extLst>
              <a:ext uri="{FF2B5EF4-FFF2-40B4-BE49-F238E27FC236}">
                <a16:creationId xmlns:a16="http://schemas.microsoft.com/office/drawing/2014/main" id="{04BEB05D-53C2-47F9-AFC6-6DFC79495B79}"/>
              </a:ext>
            </a:extLst>
          </p:cNvPr>
          <p:cNvSpPr/>
          <p:nvPr/>
        </p:nvSpPr>
        <p:spPr>
          <a:xfrm>
            <a:off x="7039992" y="2425885"/>
            <a:ext cx="1402672" cy="41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 I T(AE)</a:t>
            </a:r>
          </a:p>
        </p:txBody>
      </p:sp>
      <p:sp>
        <p:nvSpPr>
          <p:cNvPr id="5" name="Rechteck 4">
            <a:extLst>
              <a:ext uri="{FF2B5EF4-FFF2-40B4-BE49-F238E27FC236}">
                <a16:creationId xmlns:a16="http://schemas.microsoft.com/office/drawing/2014/main" id="{E9BA566E-BAAD-49D2-9B53-E69E90F3280C}"/>
              </a:ext>
            </a:extLst>
          </p:cNvPr>
          <p:cNvSpPr/>
          <p:nvPr/>
        </p:nvSpPr>
        <p:spPr>
          <a:xfrm>
            <a:off x="6835806" y="3364637"/>
            <a:ext cx="1669002" cy="58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 U(CE)L</a:t>
            </a:r>
          </a:p>
        </p:txBody>
      </p:sp>
      <p:sp>
        <p:nvSpPr>
          <p:cNvPr id="6" name="Rechteck 5">
            <a:extLst>
              <a:ext uri="{FF2B5EF4-FFF2-40B4-BE49-F238E27FC236}">
                <a16:creationId xmlns:a16="http://schemas.microsoft.com/office/drawing/2014/main" id="{02454C90-B0DC-4E4A-BB28-39713652534B}"/>
              </a:ext>
            </a:extLst>
          </p:cNvPr>
          <p:cNvSpPr/>
          <p:nvPr/>
        </p:nvSpPr>
        <p:spPr>
          <a:xfrm>
            <a:off x="6835806" y="4350058"/>
            <a:ext cx="1606858" cy="49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H(ABEB)I(T)</a:t>
            </a:r>
          </a:p>
        </p:txBody>
      </p:sp>
    </p:spTree>
    <p:extLst>
      <p:ext uri="{BB962C8B-B14F-4D97-AF65-F5344CB8AC3E}">
        <p14:creationId xmlns:p14="http://schemas.microsoft.com/office/powerpoint/2010/main" val="268096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26" y="292099"/>
            <a:ext cx="6463774" cy="6237541"/>
          </a:xfrm>
          <a:prstGeom prst="rect">
            <a:avLst/>
          </a:prstGeom>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6667" t="11944" r="28125" b="16667"/>
          <a:stretch/>
        </p:blipFill>
        <p:spPr>
          <a:xfrm>
            <a:off x="2247900" y="1536700"/>
            <a:ext cx="3365500" cy="3263900"/>
          </a:xfrm>
          <a:prstGeom prst="rect">
            <a:avLst/>
          </a:prstGeom>
        </p:spPr>
      </p:pic>
    </p:spTree>
    <p:extLst>
      <p:ext uri="{BB962C8B-B14F-4D97-AF65-F5344CB8AC3E}">
        <p14:creationId xmlns:p14="http://schemas.microsoft.com/office/powerpoint/2010/main" val="195741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82600" y="891202"/>
            <a:ext cx="11391900" cy="4132991"/>
          </a:xfrm>
          <a:prstGeom prst="rect">
            <a:avLst/>
          </a:prstGeom>
        </p:spPr>
        <p:txBody>
          <a:bodyPr wrap="square">
            <a:spAutoFit/>
          </a:bodyPr>
          <a:lstStyle/>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Seit über zehn Jahren habe ich nun verschiedene Deutungs- und Entzifferungsansätze angestellt und immer wieder auch im Internet dahingehende Versuche beobachtet und auf eine Erklärung gehofft.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Als Germanist und Historiker bin ich zwar in anderen Berufen gelandet, habe aber auch Felix Mitterers Aktivitäten zu diesem Thema bemerkt. Ich wollte aber einer Abkehr von den Fakten und einer Hinwendung zum freien Fabulieren nicht unbedingt folgen, und daher beim Schreibwettbewerb nicht mitmachen wollen. </a:t>
            </a:r>
          </a:p>
          <a:p>
            <a:pPr>
              <a:lnSpc>
                <a:spcPct val="107000"/>
              </a:lnSpc>
              <a:spcAft>
                <a:spcPts val="80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Sehr ernst genommen habe ich den Versuch von Esther Fritsch, eventuell den Bestand einer hebräischen Textstelle zu ermitteln, denn diese Möglichkeit stach auch mir als Lösungsansatz ins Auge – es ergab keinen Text und hat sich auch für die Forscherin als nicht zielführend herausgestellt.  Als Grundlage für die Lesung wird meine Umzeichnung der Abzeichnung Johann Wunibald Deiningers aus dem Jahre 1899 verwendet.				</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Hier nun ein Versuch – es ist natürlich Erfindung, dennoch ein vollständiger Satz- zur Einstimmung, und danach ein kleiner Exkurs: </a:t>
            </a:r>
          </a:p>
          <a:p>
            <a:pPr>
              <a:lnSpc>
                <a:spcPct val="107000"/>
              </a:lnSpc>
              <a:spcAft>
                <a:spcPts val="80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3257550" y="5024193"/>
            <a:ext cx="5842000" cy="1211296"/>
          </a:xfrm>
          <a:prstGeom prst="rect">
            <a:avLst/>
          </a:prstGeom>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5715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4872" y="1199213"/>
            <a:ext cx="11722308" cy="6001643"/>
          </a:xfrm>
          <a:prstGeom prst="rect">
            <a:avLst/>
          </a:prstGeom>
          <a:noFill/>
        </p:spPr>
        <p:txBody>
          <a:bodyPr wrap="square" rtlCol="0">
            <a:spAutoFit/>
          </a:bodyPr>
          <a:lstStyle/>
          <a:p>
            <a:endParaRPr lang="de-DE" sz="1200" dirty="0"/>
          </a:p>
          <a:p>
            <a:pPr algn="ctr"/>
            <a:r>
              <a:rPr lang="de-DE" sz="1600" dirty="0">
                <a:latin typeface="Bodoni MT" panose="02070603080606020203" pitchFamily="18" charset="0"/>
              </a:rPr>
              <a:t>Schon seit der Antike haben Künstler ihre Werke mit beschreibenden, das Bild kommentierenden oder erklärenden Texten versehen, die oft auch als flatternde Bänder beigefügt worden sind. Gerollte Schriften waren die ersten transportablen Texte in der Geschichte der Schrift- z.B. Thora-Rolle. Wenn aber wenig Platz vorhanden war, braucht es auch Kürzungen! Ob in der Architektur und Münzkunde, in der frühen Werbung und in religiösen Texten, aber auch auf Spielkarten, und nicht zuletzt auf Urkunden, sind Abkürzungen und Spruchbänder als gestaltendes Element oder Hilfsmittel zur Hervorhebung oder Erklärung eingesetzt worden. Ein sehr geläufiges Bandmotiv, dessen Herkunft so weit im Dunkeln liegt, dass man seine ursprüngliche Bedeutung fast vergessen hat, möchte ich Ihnen zeigen:</a:t>
            </a:r>
          </a:p>
          <a:p>
            <a:pPr algn="ctr"/>
            <a:r>
              <a:rPr lang="de-DE" sz="1600" dirty="0">
                <a:latin typeface="Bodoni MT" panose="02070603080606020203" pitchFamily="18" charset="0"/>
              </a:rPr>
              <a:t>Münze zu 8 Reales, Spanien, 19. Jahrhundert (Bild aus Wikipedia):</a:t>
            </a:r>
          </a:p>
          <a:p>
            <a:endParaRPr lang="de-DE" sz="1600" dirty="0"/>
          </a:p>
          <a:p>
            <a:r>
              <a:rPr lang="de-DE" sz="6000" b="1" dirty="0">
                <a:latin typeface="Bodoni MT" panose="02070603080606020203" pitchFamily="18" charset="0"/>
              </a:rPr>
              <a:t>          </a:t>
            </a:r>
            <a:r>
              <a:rPr lang="de-DE" sz="14000" b="1" dirty="0">
                <a:latin typeface="Bodoni MT" panose="02070603080606020203" pitchFamily="18" charset="0"/>
              </a:rPr>
              <a:t>$</a:t>
            </a:r>
            <a:r>
              <a:rPr lang="de-DE" sz="8800" dirty="0">
                <a:latin typeface="Bodoni MT" panose="02070603080606020203" pitchFamily="18" charset="0"/>
              </a:rPr>
              <a:t> </a:t>
            </a:r>
            <a:r>
              <a:rPr lang="de-DE" sz="6000" dirty="0">
                <a:latin typeface="Bodoni MT" panose="02070603080606020203" pitchFamily="18" charset="0"/>
              </a:rPr>
              <a:t>		</a:t>
            </a:r>
            <a:r>
              <a:rPr lang="de-DE" sz="3600" dirty="0">
                <a:latin typeface="Bodoni MT" panose="02070603080606020203" pitchFamily="18" charset="0"/>
              </a:rPr>
              <a:t>   		</a:t>
            </a:r>
            <a:r>
              <a:rPr lang="de-DE" sz="1600" dirty="0">
                <a:latin typeface="Bodoni MT" panose="02070603080606020203" pitchFamily="18" charset="0"/>
              </a:rPr>
              <a:t>Die Säulen des Herakles- am </a:t>
            </a:r>
            <a:r>
              <a:rPr lang="de-DE" b="1" dirty="0">
                <a:latin typeface="Bodoni MT" panose="02070603080606020203" pitchFamily="18" charset="0"/>
              </a:rPr>
              <a:t>Spruchband</a:t>
            </a:r>
          </a:p>
          <a:p>
            <a:r>
              <a:rPr lang="de-DE" sz="1600" dirty="0">
                <a:latin typeface="Bodoni MT" panose="02070603080606020203" pitchFamily="18" charset="0"/>
              </a:rPr>
              <a:t>							         wäre zu lesen: PLVS  VLTRA</a:t>
            </a:r>
          </a:p>
          <a:p>
            <a:endParaRPr lang="de-DE" sz="3600" dirty="0">
              <a:latin typeface="Bodoni MT" panose="02070603080606020203" pitchFamily="18" charset="0"/>
            </a:endParaRPr>
          </a:p>
          <a:p>
            <a:endParaRPr lang="de-DE" sz="1200" dirty="0"/>
          </a:p>
          <a:p>
            <a:endParaRPr lang="de-DE" sz="1200" dirty="0"/>
          </a:p>
          <a:p>
            <a:endParaRPr lang="de-DE" sz="1200" dirty="0"/>
          </a:p>
        </p:txBody>
      </p:sp>
      <p:sp>
        <p:nvSpPr>
          <p:cNvPr id="4" name="Titel 3"/>
          <p:cNvSpPr>
            <a:spLocks noGrp="1"/>
          </p:cNvSpPr>
          <p:nvPr>
            <p:ph type="title"/>
          </p:nvPr>
        </p:nvSpPr>
        <p:spPr>
          <a:xfrm>
            <a:off x="1018082" y="305166"/>
            <a:ext cx="10515600" cy="524716"/>
          </a:xfrm>
        </p:spPr>
        <p:txBody>
          <a:bodyPr>
            <a:noAutofit/>
          </a:bodyPr>
          <a:lstStyle/>
          <a:p>
            <a:pPr algn="ctr"/>
            <a:r>
              <a:rPr lang="de-DE" sz="4000" b="1" dirty="0">
                <a:latin typeface="Bodoni MT" panose="02070603080606020203" pitchFamily="18" charset="0"/>
              </a:rPr>
              <a:t>Spruchbänder, Motti, Abkürzungen</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4874" y="3380697"/>
            <a:ext cx="2904052" cy="2970053"/>
          </a:xfrm>
          <a:blipFill dpi="0" rotWithShape="1">
            <a:blip r:embed="rId3"/>
            <a:srcRect/>
            <a:tile tx="0" ty="0" sx="100000" sy="100000" flip="none" algn="tl"/>
          </a:blipFill>
        </p:spPr>
      </p:pic>
      <p:pic>
        <p:nvPicPr>
          <p:cNvPr id="2" name="Grafik 1"/>
          <p:cNvPicPr>
            <a:picLocks noChangeAspect="1"/>
          </p:cNvPicPr>
          <p:nvPr/>
        </p:nvPicPr>
        <p:blipFill>
          <a:blip r:embed="rId4"/>
          <a:stretch>
            <a:fillRect/>
          </a:stretch>
        </p:blipFill>
        <p:spPr>
          <a:xfrm>
            <a:off x="3603875" y="3460785"/>
            <a:ext cx="2686050" cy="2809875"/>
          </a:xfrm>
          <a:prstGeom prst="rect">
            <a:avLst/>
          </a:prstGeom>
        </p:spPr>
      </p:pic>
      <p:pic>
        <p:nvPicPr>
          <p:cNvPr id="5" name="Grafik 4"/>
          <p:cNvPicPr>
            <a:picLocks noChangeAspect="1"/>
          </p:cNvPicPr>
          <p:nvPr/>
        </p:nvPicPr>
        <p:blipFill>
          <a:blip r:embed="rId5"/>
          <a:stretch>
            <a:fillRect/>
          </a:stretch>
        </p:blipFill>
        <p:spPr>
          <a:xfrm>
            <a:off x="3494874" y="3371106"/>
            <a:ext cx="2904052" cy="3076144"/>
          </a:xfrm>
          <a:prstGeom prst="rect">
            <a:avLst/>
          </a:prstGeom>
        </p:spPr>
      </p:pic>
    </p:spTree>
    <p:extLst>
      <p:ext uri="{BB962C8B-B14F-4D97-AF65-F5344CB8AC3E}">
        <p14:creationId xmlns:p14="http://schemas.microsoft.com/office/powerpoint/2010/main" val="23194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44500" y="1761230"/>
            <a:ext cx="10414000" cy="4239687"/>
          </a:xfrm>
          <a:prstGeom prst="rect">
            <a:avLst/>
          </a:prstGeom>
        </p:spPr>
        <p:txBody>
          <a:bodyPr wrap="square">
            <a:spAutoFit/>
          </a:bodyPr>
          <a:lstStyle/>
          <a:p>
            <a:pP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Als ich im Jahr 1975 bei Professor Hermann Wiesflecker in Graz die ersten Kontakte zur Wissenschaft der Geschichte aufnahm, war ich nicht nur von Wiesfleckers Erscheinung, sondern seiner geradezu kosmisch anmutenden Wissensfülle und Herzensgüte überrascht und sofort von der stoffmächtigen Geschichte, angefeuert von seinem faszinierenden Vortrag, in den Bann gezogen. Er hätte sich wahrscheinlich gefreut, einen seiner eher mäßig fleißigen Schüler zu erleben, der sich mit einem kleinen, lange unerkannten Rätsel beschäftigt. </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Den Künstler und Bildhauer Josef Kieltrunk in Heiterwang möchte ich erwähnen, da er mich immer wieder auf das Band ansprach, denn ich zeigte ihm vor langer Zeit eine Ansicht davon und wollte seine Meinung als Bildhauer hören- er fragte immer wieder, ob denn nun endlich etwas in Sicht sei. Diesen beiden Herren möchte ich für ihre Inspiration herzlichen Dank sagen.</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 Im Anschluss folgen nun die ersten Überlegungen und dann Folien, die den Gesamtbestand und anschließend eine Lesung Zeichen für Zeichen zusammenstellen. </a:t>
            </a:r>
          </a:p>
        </p:txBody>
      </p:sp>
      <p:pic>
        <p:nvPicPr>
          <p:cNvPr id="3" name="Grafik 2"/>
          <p:cNvPicPr>
            <a:picLocks noChangeAspect="1"/>
          </p:cNvPicPr>
          <p:nvPr/>
        </p:nvPicPr>
        <p:blipFill>
          <a:blip r:embed="rId2"/>
          <a:stretch>
            <a:fillRect/>
          </a:stretch>
        </p:blipFill>
        <p:spPr>
          <a:xfrm rot="10800000">
            <a:off x="3657600" y="549932"/>
            <a:ext cx="5842000" cy="121129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86645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4800" y="202604"/>
            <a:ext cx="11531600" cy="6065250"/>
          </a:xfrm>
          <a:prstGeom prst="rect">
            <a:avLst/>
          </a:prstGeom>
        </p:spPr>
        <p:txBody>
          <a:bodyPr wrap="square">
            <a:spAutoFit/>
          </a:bodyPr>
          <a:lstStyle/>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Wie hat sich der Deutungsversuch entwickelt? Alle zutreffenden oder gelösten Thesen und Aufgaben sind grün, die Fehlschläge rot hinterlegt, hier zu finden in einer Zusammenfassung:</a:t>
            </a:r>
          </a:p>
          <a:p>
            <a:pPr>
              <a:lnSpc>
                <a:spcPct val="107000"/>
              </a:lnSpc>
              <a:spcAft>
                <a:spcPts val="800"/>
              </a:spcAft>
            </a:pPr>
            <a:r>
              <a:rPr lang="de-DE" u="sng" dirty="0">
                <a:latin typeface="Calibri" panose="020F0502020204030204" pitchFamily="34" charset="0"/>
                <a:ea typeface="Calibri" panose="020F0502020204030204" pitchFamily="34" charset="0"/>
                <a:cs typeface="Times New Roman" panose="02020603050405020304" pitchFamily="18" charset="0"/>
              </a:rPr>
              <a:t>Ursprüngliche Untersuchungsannahmen, Thesen und Fragen zur Textstruktur:</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00FF00"/>
                </a:highlight>
                <a:latin typeface="Calibri" panose="020F0502020204030204" pitchFamily="34" charset="0"/>
                <a:ea typeface="Calibri" panose="020F0502020204030204" pitchFamily="34" charset="0"/>
                <a:cs typeface="Times New Roman" panose="02020603050405020304" pitchFamily="18" charset="0"/>
              </a:rPr>
              <a:t>Orientierung der Zeichenfolge</a:t>
            </a:r>
            <a:r>
              <a:rPr lang="de-D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dirty="0">
                <a:highlight>
                  <a:srgbClr val="FF0000"/>
                </a:highlight>
                <a:latin typeface="Calibri" panose="020F0502020204030204" pitchFamily="34" charset="0"/>
                <a:ea typeface="Calibri" panose="020F0502020204030204" pitchFamily="34" charset="0"/>
                <a:cs typeface="Times New Roman" panose="02020603050405020304" pitchFamily="18" charset="0"/>
              </a:rPr>
              <a:t>Hebräisch („Weiberdeutsch“, kursive hebräische Schrift)</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00FF00"/>
                </a:highlight>
                <a:latin typeface="Calibri" panose="020F0502020204030204" pitchFamily="34" charset="0"/>
                <a:ea typeface="Calibri" panose="020F0502020204030204" pitchFamily="34" charset="0"/>
                <a:cs typeface="Times New Roman" panose="02020603050405020304" pitchFamily="18" charset="0"/>
              </a:rPr>
              <a:t>Lesung links nach rechts oder umgekehrt</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00FF00"/>
                </a:highlight>
                <a:latin typeface="Calibri" panose="020F0502020204030204" pitchFamily="34" charset="0"/>
                <a:ea typeface="Calibri" panose="020F0502020204030204" pitchFamily="34" charset="0"/>
                <a:cs typeface="Times New Roman" panose="02020603050405020304" pitchFamily="18" charset="0"/>
              </a:rPr>
              <a:t>Am Kopf stehende Zeichen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00FF00"/>
                </a:highlight>
                <a:latin typeface="Calibri" panose="020F0502020204030204" pitchFamily="34" charset="0"/>
                <a:ea typeface="Calibri" panose="020F0502020204030204" pitchFamily="34" charset="0"/>
                <a:cs typeface="Times New Roman" panose="02020603050405020304" pitchFamily="18" charset="0"/>
              </a:rPr>
              <a:t>Spiegelungen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FF0000"/>
                </a:highlight>
                <a:latin typeface="Calibri" panose="020F0502020204030204" pitchFamily="34" charset="0"/>
                <a:ea typeface="Calibri" panose="020F0502020204030204" pitchFamily="34" charset="0"/>
                <a:cs typeface="Times New Roman" panose="02020603050405020304" pitchFamily="18" charset="0"/>
              </a:rPr>
              <a:t>Symbole aus Alchemie, Astronomie oder Freimaurertum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00FF00"/>
                </a:highlight>
                <a:latin typeface="Calibri" panose="020F0502020204030204" pitchFamily="34" charset="0"/>
                <a:ea typeface="Calibri" panose="020F0502020204030204" pitchFamily="34" charset="0"/>
                <a:cs typeface="Times New Roman" panose="02020603050405020304" pitchFamily="18" charset="0"/>
              </a:rPr>
              <a:t>Ligaturen und Kürzungen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00FF00"/>
                </a:highlight>
                <a:latin typeface="Calibri" panose="020F0502020204030204" pitchFamily="34" charset="0"/>
                <a:ea typeface="Calibri" panose="020F0502020204030204" pitchFamily="34" charset="0"/>
                <a:cs typeface="Times New Roman" panose="02020603050405020304" pitchFamily="18" charset="0"/>
              </a:rPr>
              <a:t>Sprache</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highlight>
                  <a:srgbClr val="FF0000"/>
                </a:highlight>
                <a:latin typeface="Calibri" panose="020F0502020204030204" pitchFamily="34" charset="0"/>
                <a:ea typeface="Calibri" panose="020F0502020204030204" pitchFamily="34" charset="0"/>
                <a:cs typeface="Times New Roman" panose="02020603050405020304" pitchFamily="18" charset="0"/>
              </a:rPr>
              <a:t>Ursprünglich vermutete Wortpartikel: *rex*, *gruz*,*himel*,*Jhs*, aus verschiedenen Internetquellen noch *</a:t>
            </a:r>
            <a:r>
              <a:rPr lang="de-DE" dirty="0" err="1">
                <a:highlight>
                  <a:srgbClr val="FF0000"/>
                </a:highlight>
                <a:latin typeface="Calibri" panose="020F0502020204030204" pitchFamily="34" charset="0"/>
                <a:ea typeface="Calibri" panose="020F0502020204030204" pitchFamily="34" charset="0"/>
                <a:cs typeface="Times New Roman" panose="02020603050405020304" pitchFamily="18" charset="0"/>
              </a:rPr>
              <a:t>nihil</a:t>
            </a:r>
            <a:r>
              <a:rPr lang="de-DE" dirty="0">
                <a:highlight>
                  <a:srgbClr val="FF0000"/>
                </a:highlight>
                <a:latin typeface="Calibri" panose="020F0502020204030204" pitchFamily="34" charset="0"/>
                <a:ea typeface="Calibri" panose="020F0502020204030204" pitchFamily="34" charset="0"/>
                <a:cs typeface="Times New Roman" panose="02020603050405020304" pitchFamily="18" charset="0"/>
              </a:rPr>
              <a:t>*, griechische oder hebräische Buchstaben</a:t>
            </a:r>
            <a:r>
              <a:rPr lang="de-D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e-DE" dirty="0"/>
          </a:p>
          <a:p>
            <a:pPr>
              <a:lnSpc>
                <a:spcPct val="107000"/>
              </a:lnSpc>
              <a:spcAft>
                <a:spcPts val="800"/>
              </a:spcAft>
            </a:pPr>
            <a:r>
              <a:rPr lang="de-DE" dirty="0"/>
              <a:t>Grundlegende Entscheidung: ist der Text als Kommentar zum einzelnen Bildabschnitt oder als zusammenhängender, fortlaufender Text zu verstehen? Beispielhaft einige der Eigenheiten: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48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11300" y="876300"/>
            <a:ext cx="9296400" cy="7547066"/>
          </a:xfrm>
          <a:prstGeom prst="rect">
            <a:avLst/>
          </a:prstGeom>
        </p:spPr>
        <p:txBody>
          <a:bodyPr wrap="square">
            <a:spAutoFit/>
          </a:bodyPr>
          <a:lstStyle/>
          <a:p>
            <a:pPr algn="ct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Überraschend war die Tatsache, dass sowohl die Buchstabenfolgen teils „verwürfelt“ auftraten, als sich auch die „Ansicht“ der einzelnen „Buchstaben“ in beiden Achsen drehen konnte. </a:t>
            </a:r>
          </a:p>
          <a:p>
            <a:pPr algn="ct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Dies findet im plastischen Motiv der Tänzer durchaus ein Abbild. Auch in einzelne Partikel wurden die Zeichen zersplittert. Mehrdeutigkeiten und Ligaturen ( wie das Dreieck, mit oder ohne inneres Häkchen) mussten berücksichtigt werden. </a:t>
            </a:r>
          </a:p>
          <a:p>
            <a:pPr algn="ct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Das Schriftzeichen für M hatte mehrere Erscheinungsformen, 90° nach heraldisch rechts gedreht als * (- * oder in Form von zwei bis drei Strichen,*</a:t>
            </a:r>
            <a:r>
              <a:rPr lang="de-DE" dirty="0" err="1">
                <a:latin typeface="Calibri" panose="020F0502020204030204" pitchFamily="34" charset="0"/>
                <a:ea typeface="Calibri" panose="020F0502020204030204" pitchFamily="34" charset="0"/>
                <a:cs typeface="Times New Roman" panose="02020603050405020304" pitchFamily="18" charset="0"/>
              </a:rPr>
              <a:t>iy</a:t>
            </a:r>
            <a:r>
              <a:rPr lang="de-DE" dirty="0">
                <a:latin typeface="Calibri" panose="020F0502020204030204" pitchFamily="34" charset="0"/>
                <a:ea typeface="Calibri" panose="020F0502020204030204" pitchFamily="34" charset="0"/>
                <a:cs typeface="Times New Roman" panose="02020603050405020304" pitchFamily="18" charset="0"/>
              </a:rPr>
              <a:t>*, *hi* und Variationen davon. </a:t>
            </a:r>
          </a:p>
          <a:p>
            <a:pPr algn="ct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Das U erschien auch als *C</a:t>
            </a:r>
            <a:r>
              <a:rPr lang="de-DE" sz="2000" cap="small" baseline="-25000" dirty="0">
                <a:latin typeface="Britannic Bold" panose="020B0903060703020204" pitchFamily="34" charset="0"/>
                <a:ea typeface="Calibri" panose="020F0502020204030204" pitchFamily="34" charset="0"/>
                <a:cs typeface="Times New Roman" panose="02020603050405020304" pitchFamily="18" charset="0"/>
              </a:rPr>
              <a:t>~</a:t>
            </a:r>
            <a:r>
              <a:rPr lang="de-DE" cap="small"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aber auch in Bedeutung von „Q“- auch hier gibt es die Schreibung von *</a:t>
            </a:r>
            <a:r>
              <a:rPr lang="de-DE" dirty="0" err="1">
                <a:latin typeface="Calibri" panose="020F0502020204030204" pitchFamily="34" charset="0"/>
                <a:ea typeface="Calibri" panose="020F0502020204030204" pitchFamily="34" charset="0"/>
                <a:cs typeface="Times New Roman" panose="02020603050405020304" pitchFamily="18" charset="0"/>
              </a:rPr>
              <a:t>cui</a:t>
            </a:r>
            <a:r>
              <a:rPr lang="de-DE" dirty="0">
                <a:latin typeface="Calibri" panose="020F0502020204030204" pitchFamily="34" charset="0"/>
                <a:ea typeface="Calibri" panose="020F0502020204030204" pitchFamily="34" charset="0"/>
                <a:cs typeface="Times New Roman" panose="02020603050405020304" pitchFamily="18" charset="0"/>
              </a:rPr>
              <a:t>* und *</a:t>
            </a:r>
            <a:r>
              <a:rPr lang="de-DE" dirty="0" err="1">
                <a:latin typeface="Calibri" panose="020F0502020204030204" pitchFamily="34" charset="0"/>
                <a:ea typeface="Calibri" panose="020F0502020204030204" pitchFamily="34" charset="0"/>
                <a:cs typeface="Times New Roman" panose="02020603050405020304" pitchFamily="18" charset="0"/>
              </a:rPr>
              <a:t>qui</a:t>
            </a:r>
            <a:r>
              <a:rPr lang="de-DE" dirty="0">
                <a:latin typeface="Calibri" panose="020F0502020204030204" pitchFamily="34" charset="0"/>
                <a:ea typeface="Calibri" panose="020F0502020204030204" pitchFamily="34" charset="0"/>
                <a:cs typeface="Times New Roman" panose="02020603050405020304" pitchFamily="18" charset="0"/>
              </a:rPr>
              <a:t>*</a:t>
            </a:r>
            <a:r>
              <a:rPr lang="de-DE" cap="small"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Die meisten Kürzungen waren im Lexicon Cappellis ohne Problem aufzufinden, denn gerade in Urkunden waren sehr viele Begriffe auch in ihrer Kurzform allgemein geläufig, ich erinnere an unser noch heute verwendetes “&amp;“ (das alte „et“) und das eingangs erwähnte </a:t>
            </a:r>
            <a:r>
              <a:rPr lang="de-DE" dirty="0">
                <a:latin typeface="Britannic Bold" panose="020B0903060703020204" pitchFamily="34" charset="0"/>
                <a:ea typeface="Calibri" panose="020F0502020204030204" pitchFamily="34" charset="0"/>
                <a:cs typeface="Times New Roman" panose="02020603050405020304" pitchFamily="18" charset="0"/>
              </a:rPr>
              <a:t>$</a:t>
            </a:r>
            <a:r>
              <a:rPr lang="de-DE"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Hier nun der Text:</a:t>
            </a:r>
          </a:p>
          <a:p>
            <a:pPr algn="ct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07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5936003" y="-11344736"/>
            <a:ext cx="8812801" cy="5909495"/>
          </a:xfrm>
          <a:prstGeom prst="rect">
            <a:avLst/>
          </a:prstGeom>
        </p:spPr>
      </p:pic>
      <p:pic>
        <p:nvPicPr>
          <p:cNvPr id="4" name="Grafik 3"/>
          <p:cNvPicPr/>
          <p:nvPr/>
        </p:nvPicPr>
        <p:blipFill rotWithShape="1">
          <a:blip r:embed="rId2" cstate="print">
            <a:extLst>
              <a:ext uri="{28A0092B-C50C-407E-A947-70E740481C1C}">
                <a14:useLocalDpi xmlns:a14="http://schemas.microsoft.com/office/drawing/2010/main" val="0"/>
              </a:ext>
            </a:extLst>
          </a:blip>
          <a:srcRect l="10441" t="16357" r="14349" b="37869"/>
          <a:stretch/>
        </p:blipFill>
        <p:spPr bwMode="auto">
          <a:xfrm>
            <a:off x="1493949" y="875762"/>
            <a:ext cx="9208395" cy="4378817"/>
          </a:xfrm>
          <a:prstGeom prst="rect">
            <a:avLst/>
          </a:prstGeom>
          <a:noFill/>
          <a:ln>
            <a:noFill/>
          </a:ln>
        </p:spPr>
      </p:pic>
    </p:spTree>
    <p:extLst>
      <p:ext uri="{BB962C8B-B14F-4D97-AF65-F5344CB8AC3E}">
        <p14:creationId xmlns:p14="http://schemas.microsoft.com/office/powerpoint/2010/main" val="30054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b="9592"/>
          <a:stretch/>
        </p:blipFill>
        <p:spPr>
          <a:xfrm>
            <a:off x="1644258" y="1066800"/>
            <a:ext cx="9454977" cy="5049187"/>
          </a:xfrm>
          <a:prstGeom prst="rect">
            <a:avLst/>
          </a:prstGeom>
        </p:spPr>
      </p:pic>
      <p:sp>
        <p:nvSpPr>
          <p:cNvPr id="4" name="Textfeld 3"/>
          <p:cNvSpPr txBox="1"/>
          <p:nvPr/>
        </p:nvSpPr>
        <p:spPr>
          <a:xfrm>
            <a:off x="2518348" y="330200"/>
            <a:ext cx="7405141" cy="1077218"/>
          </a:xfrm>
          <a:prstGeom prst="rect">
            <a:avLst/>
          </a:prstGeom>
          <a:noFill/>
        </p:spPr>
        <p:txBody>
          <a:bodyPr wrap="square" rtlCol="0">
            <a:spAutoFit/>
          </a:bodyPr>
          <a:lstStyle/>
          <a:p>
            <a:pPr algn="ctr"/>
            <a:r>
              <a:rPr lang="de-DE" sz="3200" dirty="0"/>
              <a:t>Syntax:</a:t>
            </a:r>
          </a:p>
          <a:p>
            <a:endParaRPr lang="de-DE" sz="3200" dirty="0"/>
          </a:p>
        </p:txBody>
      </p:sp>
    </p:spTree>
    <p:extLst>
      <p:ext uri="{BB962C8B-B14F-4D97-AF65-F5344CB8AC3E}">
        <p14:creationId xmlns:p14="http://schemas.microsoft.com/office/powerpoint/2010/main" val="69214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rotWithShape="1">
          <a:blip r:embed="rId2" cstate="print">
            <a:extLst>
              <a:ext uri="{28A0092B-C50C-407E-A947-70E740481C1C}">
                <a14:useLocalDpi xmlns:a14="http://schemas.microsoft.com/office/drawing/2010/main" val="0"/>
              </a:ext>
            </a:extLst>
          </a:blip>
          <a:srcRect l="1488" t="14530"/>
          <a:stretch/>
        </p:blipFill>
        <p:spPr bwMode="auto">
          <a:xfrm>
            <a:off x="3301999" y="1320800"/>
            <a:ext cx="5673725" cy="5080000"/>
          </a:xfrm>
          <a:prstGeom prst="rect">
            <a:avLst/>
          </a:prstGeom>
          <a:noFill/>
          <a:ln>
            <a:noFill/>
          </a:ln>
        </p:spPr>
      </p:pic>
      <p:sp>
        <p:nvSpPr>
          <p:cNvPr id="3" name="Legende mit Pfeil nach rechts 2"/>
          <p:cNvSpPr/>
          <p:nvPr/>
        </p:nvSpPr>
        <p:spPr>
          <a:xfrm flipH="1">
            <a:off x="8509000" y="2260600"/>
            <a:ext cx="1549400" cy="8509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OGE	</a:t>
            </a:r>
          </a:p>
        </p:txBody>
      </p:sp>
      <p:sp>
        <p:nvSpPr>
          <p:cNvPr id="5" name="Legende mit Pfeil nach links 4"/>
          <p:cNvSpPr/>
          <p:nvPr/>
        </p:nvSpPr>
        <p:spPr>
          <a:xfrm>
            <a:off x="8509000" y="4191000"/>
            <a:ext cx="1549400" cy="5461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XLU</a:t>
            </a:r>
          </a:p>
        </p:txBody>
      </p:sp>
      <p:sp>
        <p:nvSpPr>
          <p:cNvPr id="6" name="Legende mit Pfeil nach links 5"/>
          <p:cNvSpPr/>
          <p:nvPr/>
        </p:nvSpPr>
        <p:spPr>
          <a:xfrm>
            <a:off x="8280400" y="5130800"/>
            <a:ext cx="2438400" cy="4953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 NDI M</a:t>
            </a:r>
          </a:p>
        </p:txBody>
      </p:sp>
      <p:sp>
        <p:nvSpPr>
          <p:cNvPr id="7" name="Legende mit Pfeil nach links 6"/>
          <p:cNvSpPr/>
          <p:nvPr/>
        </p:nvSpPr>
        <p:spPr>
          <a:xfrm>
            <a:off x="8039100" y="3476625"/>
            <a:ext cx="3251200" cy="45085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MUS</a:t>
            </a:r>
          </a:p>
        </p:txBody>
      </p:sp>
      <p:sp>
        <p:nvSpPr>
          <p:cNvPr id="8" name="Legende mit Pfeil nach links 7"/>
          <p:cNvSpPr/>
          <p:nvPr/>
        </p:nvSpPr>
        <p:spPr>
          <a:xfrm>
            <a:off x="6946900" y="1263650"/>
            <a:ext cx="4343400" cy="533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X‘‘ Jesus </a:t>
            </a:r>
            <a:r>
              <a:rPr lang="de-DE" dirty="0" err="1"/>
              <a:t>dicens</a:t>
            </a:r>
            <a:r>
              <a:rPr lang="de-DE" dirty="0"/>
              <a:t> (?)</a:t>
            </a:r>
          </a:p>
        </p:txBody>
      </p:sp>
    </p:spTree>
    <p:extLst>
      <p:ext uri="{BB962C8B-B14F-4D97-AF65-F5344CB8AC3E}">
        <p14:creationId xmlns:p14="http://schemas.microsoft.com/office/powerpoint/2010/main" val="423484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921</Words>
  <Application>Microsoft Office PowerPoint</Application>
  <PresentationFormat>Breitbild</PresentationFormat>
  <Paragraphs>68</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Bodoni MT</vt:lpstr>
      <vt:lpstr>Britannic Bold</vt:lpstr>
      <vt:lpstr>Calibri</vt:lpstr>
      <vt:lpstr>Calibri Light</vt:lpstr>
      <vt:lpstr>Times New Roman</vt:lpstr>
      <vt:lpstr>Office Theme</vt:lpstr>
      <vt:lpstr>Das Spruchband am Goldenen Dachl </vt:lpstr>
      <vt:lpstr>PowerPoint-Präsentation</vt:lpstr>
      <vt:lpstr>Spruchbänder, Motti, Abkürzungen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Kufgem EDV Ges.m.b.H.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Spruchband am Goldenen Dachl </dc:title>
  <dc:creator>KuAdmin</dc:creator>
  <cp:lastModifiedBy>Buchhaltung / Gemeinde Lermoos</cp:lastModifiedBy>
  <cp:revision>49</cp:revision>
  <dcterms:created xsi:type="dcterms:W3CDTF">2014-12-12T07:35:13Z</dcterms:created>
  <dcterms:modified xsi:type="dcterms:W3CDTF">2020-04-22T06:05:36Z</dcterms:modified>
</cp:coreProperties>
</file>